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7" r:id="rId3"/>
    <p:sldId id="512" r:id="rId4"/>
    <p:sldId id="501" r:id="rId5"/>
    <p:sldId id="499" r:id="rId6"/>
    <p:sldId id="510" r:id="rId7"/>
    <p:sldId id="505" r:id="rId8"/>
    <p:sldId id="514" r:id="rId9"/>
    <p:sldId id="511" r:id="rId10"/>
    <p:sldId id="503" r:id="rId11"/>
    <p:sldId id="515" r:id="rId12"/>
    <p:sldId id="502" r:id="rId13"/>
    <p:sldId id="507" r:id="rId14"/>
    <p:sldId id="516" r:id="rId15"/>
    <p:sldId id="517" r:id="rId16"/>
    <p:sldId id="519" r:id="rId17"/>
    <p:sldId id="521" r:id="rId18"/>
    <p:sldId id="522" r:id="rId19"/>
    <p:sldId id="518" r:id="rId20"/>
    <p:sldId id="504" r:id="rId21"/>
    <p:sldId id="506" r:id="rId22"/>
    <p:sldId id="520" r:id="rId23"/>
    <p:sldId id="509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3" autoAdjust="0"/>
    <p:restoredTop sz="85961" autoAdjust="0"/>
  </p:normalViewPr>
  <p:slideViewPr>
    <p:cSldViewPr>
      <p:cViewPr varScale="1">
        <p:scale>
          <a:sx n="104" d="100"/>
          <a:sy n="104" d="100"/>
        </p:scale>
        <p:origin x="211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25/02/2020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899592" y="102986"/>
            <a:ext cx="7869591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b="1" dirty="0"/>
              <a:t>ANÁLISIS DE DATOS ESPACIALES</a:t>
            </a:r>
          </a:p>
          <a:p>
            <a:pPr algn="r"/>
            <a:endParaRPr lang="es-CO" b="1" dirty="0"/>
          </a:p>
          <a:p>
            <a:pPr algn="r"/>
            <a:endParaRPr lang="es-CO" sz="1400" b="1" dirty="0"/>
          </a:p>
          <a:p>
            <a:pPr algn="r"/>
            <a:r>
              <a:rPr lang="es-CO" sz="3200" b="1" dirty="0"/>
              <a:t>EDIER V. ARISTIZÁBAL G.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Ing. Geólogo (Universidad Nacional de Colombia)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Esp. en Gestión de Riesgos Geológicos (Universidad de Ginebra – Suiza)</a:t>
            </a:r>
          </a:p>
          <a:p>
            <a:pPr algn="r">
              <a:lnSpc>
                <a:spcPct val="150000"/>
              </a:lnSpc>
            </a:pPr>
            <a:r>
              <a:rPr lang="es-CO" sz="1800" dirty="0" err="1"/>
              <a:t>MSc</a:t>
            </a:r>
            <a:r>
              <a:rPr lang="es-CO" sz="1800" dirty="0"/>
              <a:t>. en </a:t>
            </a:r>
            <a:r>
              <a:rPr lang="es-CO" sz="1800" dirty="0" err="1"/>
              <a:t>Geociencias</a:t>
            </a:r>
            <a:r>
              <a:rPr lang="es-CO" sz="1800" dirty="0"/>
              <a:t> (Universidad de Shimane – Japón)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PhD. en Ingeniería (Universidad Nacional de Colombia)</a:t>
            </a:r>
          </a:p>
          <a:p>
            <a:pPr algn="r">
              <a:lnSpc>
                <a:spcPct val="150000"/>
              </a:lnSpc>
            </a:pPr>
            <a:endParaRPr lang="es-CO" sz="1800" dirty="0"/>
          </a:p>
          <a:p>
            <a:pPr algn="r">
              <a:lnSpc>
                <a:spcPct val="150000"/>
              </a:lnSpc>
            </a:pPr>
            <a:r>
              <a:rPr lang="es-CO" sz="1800" dirty="0"/>
              <a:t>Universidad Nacional de Colombia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Facultad de Minas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Departamento de </a:t>
            </a:r>
            <a:r>
              <a:rPr lang="es-CO" sz="1800" dirty="0" err="1"/>
              <a:t>Geociencias</a:t>
            </a:r>
            <a:endParaRPr lang="es-CO" sz="1800" dirty="0"/>
          </a:p>
          <a:p>
            <a:pPr algn="r"/>
            <a:endParaRPr lang="es-CO" sz="1800" b="1" dirty="0"/>
          </a:p>
          <a:p>
            <a:pPr algn="r"/>
            <a:endParaRPr lang="es-CO" sz="1800" b="1" dirty="0"/>
          </a:p>
        </p:txBody>
      </p:sp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1360246" y="4581128"/>
            <a:ext cx="3021263" cy="12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05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338D436-3227-425F-943D-EDB8E761A502}"/>
              </a:ext>
            </a:extLst>
          </p:cNvPr>
          <p:cNvSpPr/>
          <p:nvPr/>
        </p:nvSpPr>
        <p:spPr>
          <a:xfrm>
            <a:off x="251520" y="1052736"/>
            <a:ext cx="8712968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parametro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definir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tanto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desea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penalizar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errores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very small value of C will cause the optimizer to look for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larger-margin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separating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hyperplane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even if that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hyperplane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misclassifies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more points.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smaller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value of C, the less sensitive the algorithm is to the training data 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lower variance and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lower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large values of C, the optimization will choose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smaller-margin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hyperplane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if that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hyperplane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does a better job of getting all the training points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classified correctly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larger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value of C, the more sensitive the algorithm is to the training data 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higher variance and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6 Imagen">
            <a:extLst>
              <a:ext uri="{FF2B5EF4-FFF2-40B4-BE49-F238E27FC236}">
                <a16:creationId xmlns="" xmlns:a16="http://schemas.microsoft.com/office/drawing/2014/main" id="{8E003016-13A4-4A57-8B5E-9F7425832C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="" xmlns:a16="http://schemas.microsoft.com/office/drawing/2014/main" id="{44D5A449-F10E-4BDB-84F2-CB6E8A3CD28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="" xmlns:a16="http://schemas.microsoft.com/office/drawing/2014/main" id="{88E8F64C-47DB-46C2-8AF2-9D7AFA5DC02A}"/>
              </a:ext>
            </a:extLst>
          </p:cNvPr>
          <p:cNvSpPr txBox="1"/>
          <p:nvPr/>
        </p:nvSpPr>
        <p:spPr>
          <a:xfrm>
            <a:off x="99062" y="116632"/>
            <a:ext cx="2450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PARAMETRO C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54535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3386" t="20582" r="2876" b="10809"/>
          <a:stretch/>
        </p:blipFill>
        <p:spPr>
          <a:xfrm>
            <a:off x="251520" y="1772816"/>
            <a:ext cx="8650561" cy="3816424"/>
          </a:xfrm>
          <a:prstGeom prst="rect">
            <a:avLst/>
          </a:prstGeom>
        </p:spPr>
      </p:pic>
      <p:pic>
        <p:nvPicPr>
          <p:cNvPr id="4" name="6 Imagen">
            <a:extLst>
              <a:ext uri="{FF2B5EF4-FFF2-40B4-BE49-F238E27FC236}">
                <a16:creationId xmlns="" xmlns:a16="http://schemas.microsoft.com/office/drawing/2014/main" id="{8E003016-13A4-4A57-8B5E-9F7425832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="" xmlns:a16="http://schemas.microsoft.com/office/drawing/2014/main" id="{44D5A449-F10E-4BDB-84F2-CB6E8A3CD28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="" xmlns:a16="http://schemas.microsoft.com/office/drawing/2014/main" id="{88E8F64C-47DB-46C2-8AF2-9D7AFA5DC02A}"/>
              </a:ext>
            </a:extLst>
          </p:cNvPr>
          <p:cNvSpPr txBox="1"/>
          <p:nvPr/>
        </p:nvSpPr>
        <p:spPr>
          <a:xfrm>
            <a:off x="99062" y="116632"/>
            <a:ext cx="2450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PARAMETRO C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793829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1200/1*fv8DDZLaR0t7SO-W6tdDAg.png">
            <a:extLst>
              <a:ext uri="{FF2B5EF4-FFF2-40B4-BE49-F238E27FC236}">
                <a16:creationId xmlns="" xmlns:a16="http://schemas.microsoft.com/office/drawing/2014/main" id="{C6CE1611-AD81-4880-BCDE-9D77C49FF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68760"/>
            <a:ext cx="571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1200/1*1dwut8cWQ-39POHV48tv4w.png">
            <a:extLst>
              <a:ext uri="{FF2B5EF4-FFF2-40B4-BE49-F238E27FC236}">
                <a16:creationId xmlns="" xmlns:a16="http://schemas.microsoft.com/office/drawing/2014/main" id="{D72E7F28-4BFB-45B4-A3F0-150A97275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18237"/>
            <a:ext cx="571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iro.medium.com/max/1200/1*gt_dkcA5p0ZTHjIpq1qnLQ.png">
            <a:extLst>
              <a:ext uri="{FF2B5EF4-FFF2-40B4-BE49-F238E27FC236}">
                <a16:creationId xmlns="" xmlns:a16="http://schemas.microsoft.com/office/drawing/2014/main" id="{A297A528-BEB6-44ED-BA45-916AA6551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1"/>
          <a:stretch/>
        </p:blipFill>
        <p:spPr bwMode="auto">
          <a:xfrm>
            <a:off x="5004048" y="4066940"/>
            <a:ext cx="410445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6 Imagen">
            <a:extLst>
              <a:ext uri="{FF2B5EF4-FFF2-40B4-BE49-F238E27FC236}">
                <a16:creationId xmlns="" xmlns:a16="http://schemas.microsoft.com/office/drawing/2014/main" id="{D10FB25D-A6A2-4C4F-94C5-B4B28507EBE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="" xmlns:a16="http://schemas.microsoft.com/office/drawing/2014/main" id="{39FF1E66-0DA3-4D51-B4B7-0DD110DAF1E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="" xmlns:a16="http://schemas.microsoft.com/office/drawing/2014/main" id="{1A1A272C-C44C-4F0C-B7AE-597C8ADF904D}"/>
              </a:ext>
            </a:extLst>
          </p:cNvPr>
          <p:cNvSpPr txBox="1"/>
          <p:nvPr/>
        </p:nvSpPr>
        <p:spPr>
          <a:xfrm>
            <a:off x="99062" y="116632"/>
            <a:ext cx="2836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REGULARIZACION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94781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VM_18">
            <a:extLst>
              <a:ext uri="{FF2B5EF4-FFF2-40B4-BE49-F238E27FC236}">
                <a16:creationId xmlns="" xmlns:a16="http://schemas.microsoft.com/office/drawing/2014/main" id="{A5342CFC-D450-4E63-B34C-BED5B332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143125"/>
            <a:ext cx="87249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="" xmlns:a16="http://schemas.microsoft.com/office/drawing/2014/main" id="{355A1665-695C-47BC-9FE2-2CCB062E65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="" xmlns:a16="http://schemas.microsoft.com/office/drawing/2014/main" id="{76F92A75-BE03-49DA-A4CF-0FE4C686DDA0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="" xmlns:a16="http://schemas.microsoft.com/office/drawing/2014/main" id="{3DDB8BB3-CF42-478B-8692-BFA38CEF0E94}"/>
              </a:ext>
            </a:extLst>
          </p:cNvPr>
          <p:cNvSpPr txBox="1"/>
          <p:nvPr/>
        </p:nvSpPr>
        <p:spPr>
          <a:xfrm>
            <a:off x="99062" y="116632"/>
            <a:ext cx="2836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REGULARIZACION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415706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718" t="21826" r="3230" b="12697"/>
          <a:stretch/>
        </p:blipFill>
        <p:spPr>
          <a:xfrm>
            <a:off x="107504" y="1628800"/>
            <a:ext cx="8784976" cy="3672408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="" xmlns:a16="http://schemas.microsoft.com/office/drawing/2014/main" id="{8E003016-13A4-4A57-8B5E-9F7425832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="" xmlns:a16="http://schemas.microsoft.com/office/drawing/2014/main" id="{44D5A449-F10E-4BDB-84F2-CB6E8A3CD28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="" xmlns:a16="http://schemas.microsoft.com/office/drawing/2014/main" id="{88E8F64C-47DB-46C2-8AF2-9D7AFA5DC02A}"/>
              </a:ext>
            </a:extLst>
          </p:cNvPr>
          <p:cNvSpPr txBox="1"/>
          <p:nvPr/>
        </p:nvSpPr>
        <p:spPr>
          <a:xfrm>
            <a:off x="99062" y="116632"/>
            <a:ext cx="2205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MULTICLASES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97710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5526" t="20920" r="4760" b="13708"/>
          <a:stretch/>
        </p:blipFill>
        <p:spPr>
          <a:xfrm>
            <a:off x="827584" y="1988840"/>
            <a:ext cx="7776864" cy="3600400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="" xmlns:a16="http://schemas.microsoft.com/office/drawing/2014/main" id="{8E003016-13A4-4A57-8B5E-9F7425832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="" xmlns:a16="http://schemas.microsoft.com/office/drawing/2014/main" id="{44D5A449-F10E-4BDB-84F2-CB6E8A3CD28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="" xmlns:a16="http://schemas.microsoft.com/office/drawing/2014/main" id="{88E8F64C-47DB-46C2-8AF2-9D7AFA5DC02A}"/>
              </a:ext>
            </a:extLst>
          </p:cNvPr>
          <p:cNvSpPr txBox="1"/>
          <p:nvPr/>
        </p:nvSpPr>
        <p:spPr>
          <a:xfrm>
            <a:off x="99062" y="116632"/>
            <a:ext cx="2205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MULTICLASES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45676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292" t="20405" r="3256" b="12548"/>
          <a:stretch/>
        </p:blipFill>
        <p:spPr>
          <a:xfrm>
            <a:off x="683568" y="1844824"/>
            <a:ext cx="7632848" cy="3312368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="" xmlns:a16="http://schemas.microsoft.com/office/drawing/2014/main" id="{D10FB25D-A6A2-4C4F-94C5-B4B28507EB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="" xmlns:a16="http://schemas.microsoft.com/office/drawing/2014/main" id="{39FF1E66-0DA3-4D51-B4B7-0DD110DAF1E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="" xmlns:a16="http://schemas.microsoft.com/office/drawing/2014/main" id="{1A1A272C-C44C-4F0C-B7AE-597C8ADF904D}"/>
              </a:ext>
            </a:extLst>
          </p:cNvPr>
          <p:cNvSpPr txBox="1"/>
          <p:nvPr/>
        </p:nvSpPr>
        <p:spPr>
          <a:xfrm>
            <a:off x="99062" y="116632"/>
            <a:ext cx="3106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DIMENSIONALIDAD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076704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uadroTexto 9"/>
          <p:cNvSpPr txBox="1"/>
          <p:nvPr/>
        </p:nvSpPr>
        <p:spPr>
          <a:xfrm>
            <a:off x="99062" y="116632"/>
            <a:ext cx="3106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DIMENSIONALIDAD</a:t>
            </a:r>
            <a:endParaRPr lang="es-CO" sz="2800" b="1" dirty="0"/>
          </a:p>
        </p:txBody>
      </p:sp>
      <p:pic>
        <p:nvPicPr>
          <p:cNvPr id="5" name="Picture 2" descr="https://cdn-images-1.medium.com/max/1600/1*ZpkLQf2FNfzfH4HXeMw4MQ.png">
            <a:extLst>
              <a:ext uri="{FF2B5EF4-FFF2-40B4-BE49-F238E27FC236}">
                <a16:creationId xmlns="" xmlns:a16="http://schemas.microsoft.com/office/drawing/2014/main" id="{836D68E6-FC85-4AE8-85C8-30FEF8395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67818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41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595" t="25498" r="3754" b="12770"/>
          <a:stretch/>
        </p:blipFill>
        <p:spPr>
          <a:xfrm>
            <a:off x="539552" y="2132856"/>
            <a:ext cx="8136904" cy="3312368"/>
          </a:xfrm>
          <a:prstGeom prst="rect">
            <a:avLst/>
          </a:prstGeom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3106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DIMENSIONALIDAD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863499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897" t="22444" r="3372" b="13677"/>
          <a:stretch/>
        </p:blipFill>
        <p:spPr>
          <a:xfrm>
            <a:off x="539552" y="1916832"/>
            <a:ext cx="8136904" cy="3421198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="" xmlns:a16="http://schemas.microsoft.com/office/drawing/2014/main" id="{D10FB25D-A6A2-4C4F-94C5-B4B28507EB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="" xmlns:a16="http://schemas.microsoft.com/office/drawing/2014/main" id="{39FF1E66-0DA3-4D51-B4B7-0DD110DAF1E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="" xmlns:a16="http://schemas.microsoft.com/office/drawing/2014/main" id="{1A1A272C-C44C-4F0C-B7AE-597C8ADF904D}"/>
              </a:ext>
            </a:extLst>
          </p:cNvPr>
          <p:cNvSpPr txBox="1"/>
          <p:nvPr/>
        </p:nvSpPr>
        <p:spPr>
          <a:xfrm>
            <a:off x="99062" y="116632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KERNEL TRICK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04231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3085797" y="5085184"/>
            <a:ext cx="3021263" cy="1258830"/>
          </a:xfrm>
          <a:prstGeom prst="rect">
            <a:avLst/>
          </a:prstGeom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0" y="2266637"/>
            <a:ext cx="8964488" cy="9659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dirty="0"/>
              <a:t>SUPPORT VECTOR MACHINE</a:t>
            </a:r>
            <a:endParaRPr lang="es-CO" sz="4800" b="1" i="1" dirty="0"/>
          </a:p>
        </p:txBody>
      </p:sp>
    </p:spTree>
    <p:extLst>
      <p:ext uri="{BB962C8B-B14F-4D97-AF65-F5344CB8AC3E}">
        <p14:creationId xmlns:p14="http://schemas.microsoft.com/office/powerpoint/2010/main" val="191742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>
            <a:extLst>
              <a:ext uri="{FF2B5EF4-FFF2-40B4-BE49-F238E27FC236}">
                <a16:creationId xmlns="" xmlns:a16="http://schemas.microsoft.com/office/drawing/2014/main" id="{A47012AF-6339-43F8-BE12-9DC512981C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>
            <a:extLst>
              <a:ext uri="{FF2B5EF4-FFF2-40B4-BE49-F238E27FC236}">
                <a16:creationId xmlns="" xmlns:a16="http://schemas.microsoft.com/office/drawing/2014/main" id="{136E6236-213B-4FAC-981D-FAF5C1EB16F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2122457-A73F-4524-99E7-9A19E9707991}"/>
              </a:ext>
            </a:extLst>
          </p:cNvPr>
          <p:cNvSpPr/>
          <p:nvPr/>
        </p:nvSpPr>
        <p:spPr>
          <a:xfrm>
            <a:off x="323528" y="962144"/>
            <a:ext cx="7992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edium-content-serif-font"/>
              </a:rPr>
              <a:t>The gamma parameter defines how far the influence of a single training example reaches, with </a:t>
            </a:r>
            <a:r>
              <a:rPr lang="en-US" b="1" dirty="0">
                <a:latin typeface="medium-content-serif-font"/>
              </a:rPr>
              <a:t>low values meaning ‘far’ </a:t>
            </a:r>
            <a:r>
              <a:rPr lang="en-US" dirty="0">
                <a:latin typeface="medium-content-serif-font"/>
              </a:rPr>
              <a:t>and </a:t>
            </a:r>
            <a:r>
              <a:rPr lang="en-US" b="1" dirty="0">
                <a:latin typeface="medium-content-serif-font"/>
              </a:rPr>
              <a:t>high values meaning ‘close’</a:t>
            </a:r>
            <a:r>
              <a:rPr lang="en-US" dirty="0">
                <a:latin typeface="medium-content-serif-font"/>
              </a:rPr>
              <a:t>. In other words, with low gamma, points far away from plausible </a:t>
            </a:r>
            <a:r>
              <a:rPr lang="en-US" dirty="0" err="1">
                <a:latin typeface="medium-content-serif-font"/>
              </a:rPr>
              <a:t>seperation</a:t>
            </a:r>
            <a:r>
              <a:rPr lang="en-US" dirty="0">
                <a:latin typeface="medium-content-serif-font"/>
              </a:rPr>
              <a:t> line are considered in calculation for the </a:t>
            </a:r>
            <a:r>
              <a:rPr lang="en-US" dirty="0" err="1">
                <a:latin typeface="medium-content-serif-font"/>
              </a:rPr>
              <a:t>seperation</a:t>
            </a:r>
            <a:r>
              <a:rPr lang="en-US" dirty="0">
                <a:latin typeface="medium-content-serif-font"/>
              </a:rPr>
              <a:t> line. Where as high gamma means the points close to plausible line are considered in calculation.</a:t>
            </a:r>
            <a:endParaRPr lang="en-US" dirty="0"/>
          </a:p>
        </p:txBody>
      </p:sp>
      <p:pic>
        <p:nvPicPr>
          <p:cNvPr id="3074" name="Picture 2" descr="https://miro.medium.com/max/1200/1*dGDQxV8j83VB90skHsXktw.png">
            <a:extLst>
              <a:ext uri="{FF2B5EF4-FFF2-40B4-BE49-F238E27FC236}">
                <a16:creationId xmlns="" xmlns:a16="http://schemas.microsoft.com/office/drawing/2014/main" id="{3C71FC69-6AE0-4A63-8131-4B9A3BCB1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850" y="2439472"/>
            <a:ext cx="571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iro.medium.com/max/1200/1*ClmsnU_yb1YtIwAAr7krmg.png">
            <a:extLst>
              <a:ext uri="{FF2B5EF4-FFF2-40B4-BE49-F238E27FC236}">
                <a16:creationId xmlns="" xmlns:a16="http://schemas.microsoft.com/office/drawing/2014/main" id="{B2E325C1-4944-4FD8-A8C6-B959E399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219" y="4371443"/>
            <a:ext cx="571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9">
            <a:extLst>
              <a:ext uri="{FF2B5EF4-FFF2-40B4-BE49-F238E27FC236}">
                <a16:creationId xmlns="" xmlns:a16="http://schemas.microsoft.com/office/drawing/2014/main" id="{1A1A272C-C44C-4F0C-B7AE-597C8ADF904D}"/>
              </a:ext>
            </a:extLst>
          </p:cNvPr>
          <p:cNvSpPr txBox="1"/>
          <p:nvPr/>
        </p:nvSpPr>
        <p:spPr>
          <a:xfrm>
            <a:off x="99062" y="116632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KERNEL TRICK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445069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VM_15">
            <a:extLst>
              <a:ext uri="{FF2B5EF4-FFF2-40B4-BE49-F238E27FC236}">
                <a16:creationId xmlns="" xmlns:a16="http://schemas.microsoft.com/office/drawing/2014/main" id="{4B4B047E-8D7D-4BE6-A82A-A121A18BF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105025"/>
            <a:ext cx="8782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="" xmlns:a16="http://schemas.microsoft.com/office/drawing/2014/main" id="{0DF27297-25EA-4A1A-9D86-E2027EFB07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="" xmlns:a16="http://schemas.microsoft.com/office/drawing/2014/main" id="{22A3D900-6121-4F20-834F-77C5E487992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="" xmlns:a16="http://schemas.microsoft.com/office/drawing/2014/main" id="{9DF0429A-E89E-43B0-B197-961A60A61913}"/>
              </a:ext>
            </a:extLst>
          </p:cNvPr>
          <p:cNvSpPr txBox="1"/>
          <p:nvPr/>
        </p:nvSpPr>
        <p:spPr>
          <a:xfrm>
            <a:off x="99062" y="116632"/>
            <a:ext cx="2836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REGULARIZACION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820963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832" t="22160" r="3804" b="13285"/>
          <a:stretch/>
        </p:blipFill>
        <p:spPr>
          <a:xfrm>
            <a:off x="107504" y="1628800"/>
            <a:ext cx="8784976" cy="3764991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="" xmlns:a16="http://schemas.microsoft.com/office/drawing/2014/main" id="{D10FB25D-A6A2-4C4F-94C5-B4B28507EB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="" xmlns:a16="http://schemas.microsoft.com/office/drawing/2014/main" id="{39FF1E66-0DA3-4D51-B4B7-0DD110DAF1E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="" xmlns:a16="http://schemas.microsoft.com/office/drawing/2014/main" id="{1A1A272C-C44C-4F0C-B7AE-597C8ADF904D}"/>
              </a:ext>
            </a:extLst>
          </p:cNvPr>
          <p:cNvSpPr txBox="1"/>
          <p:nvPr/>
        </p:nvSpPr>
        <p:spPr>
          <a:xfrm>
            <a:off x="99062" y="116632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KERNEL TRICK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12375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AA0CC5D-9D4D-4F60-9B54-769A0B3E7E94}"/>
              </a:ext>
            </a:extLst>
          </p:cNvPr>
          <p:cNvSpPr/>
          <p:nvPr/>
        </p:nvSpPr>
        <p:spPr>
          <a:xfrm>
            <a:off x="179512" y="1556792"/>
            <a:ext cx="87849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Pros:</a:t>
            </a:r>
            <a:endParaRPr lang="en-US" dirty="0">
              <a:solidFill>
                <a:srgbClr val="595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works really well with clear margin of separation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effective in high dimensional spaces.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effective in cases where number of dimensions is greater than the number of samples.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uses a subset of training points in the decision function (called support vectors), so it is also memory efficient.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Cons:</a:t>
            </a:r>
            <a:endParaRPr lang="en-US" dirty="0">
              <a:solidFill>
                <a:srgbClr val="5958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 doesn’t perform well, when we have large data set because the required training time is higher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also doesn’t perform very well, when the data set has more noise i.e. target classes are overlapping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9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r>
              <a:rPr lang="en-US" dirty="0">
                <a:solidFill>
                  <a:srgbClr val="59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doesn’t directly provide probability estimates, these are calculated using an expensive five-fold cross-validation. It is related SVC method of Python </a:t>
            </a:r>
            <a:r>
              <a:rPr lang="en-US" dirty="0" err="1">
                <a:solidFill>
                  <a:srgbClr val="59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</a:t>
            </a:r>
            <a:r>
              <a:rPr lang="en-US" dirty="0">
                <a:solidFill>
                  <a:srgbClr val="5958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-learn library.</a:t>
            </a:r>
            <a:endParaRPr lang="en-US" b="0" i="0" dirty="0">
              <a:solidFill>
                <a:srgbClr val="59585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6 Imagen">
            <a:extLst>
              <a:ext uri="{FF2B5EF4-FFF2-40B4-BE49-F238E27FC236}">
                <a16:creationId xmlns="" xmlns:a16="http://schemas.microsoft.com/office/drawing/2014/main" id="{ACA109E6-F298-4574-8247-AFF9CAD1C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="" xmlns:a16="http://schemas.microsoft.com/office/drawing/2014/main" id="{4D855262-9385-4CE2-A029-AB5D18C604F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="" xmlns:a16="http://schemas.microsoft.com/office/drawing/2014/main" id="{4861B4E6-50C1-4E46-87E4-99119B3B1B6F}"/>
              </a:ext>
            </a:extLst>
          </p:cNvPr>
          <p:cNvSpPr txBox="1"/>
          <p:nvPr/>
        </p:nvSpPr>
        <p:spPr>
          <a:xfrm>
            <a:off x="99062" y="116632"/>
            <a:ext cx="2836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REGULARIZACION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8152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3504" t="6203" r="3317" b="6955"/>
          <a:stretch/>
        </p:blipFill>
        <p:spPr>
          <a:xfrm>
            <a:off x="827584" y="1772816"/>
            <a:ext cx="7128792" cy="4032449"/>
          </a:xfrm>
          <a:prstGeom prst="rect">
            <a:avLst/>
          </a:prstGeom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439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378955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600/0*0o8xIA4k3gXUDCFU.png">
            <a:extLst>
              <a:ext uri="{FF2B5EF4-FFF2-40B4-BE49-F238E27FC236}">
                <a16:creationId xmlns="" xmlns:a16="http://schemas.microsoft.com/office/drawing/2014/main" id="{21D51C9E-72CC-49CA-8AFA-32993026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8800"/>
            <a:ext cx="3960440" cy="390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600/0*9jEWNXTAao7phK-5.png">
            <a:extLst>
              <a:ext uri="{FF2B5EF4-FFF2-40B4-BE49-F238E27FC236}">
                <a16:creationId xmlns="" xmlns:a16="http://schemas.microsoft.com/office/drawing/2014/main" id="{E91A32B9-C4AD-4D8A-B6AA-CC0B249D3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3816424" cy="37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="" xmlns:a16="http://schemas.microsoft.com/office/drawing/2014/main" id="{5C60477D-B9E6-49C8-BB2A-207F1E35C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="" xmlns:a16="http://schemas.microsoft.com/office/drawing/2014/main" id="{ADDFD0A2-B8FD-4DDF-BBA1-9CE334472EA2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="" xmlns:a16="http://schemas.microsoft.com/office/drawing/2014/main" id="{1CAC598B-3190-49E3-A0FE-D0A588CD19EE}"/>
              </a:ext>
            </a:extLst>
          </p:cNvPr>
          <p:cNvSpPr txBox="1"/>
          <p:nvPr/>
        </p:nvSpPr>
        <p:spPr>
          <a:xfrm>
            <a:off x="99062" y="116632"/>
            <a:ext cx="439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SUPPORT</a:t>
            </a:r>
            <a:r>
              <a:rPr lang="es-CO" sz="2800" b="1" dirty="0"/>
              <a:t>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184577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inear Separator">
            <a:extLst>
              <a:ext uri="{FF2B5EF4-FFF2-40B4-BE49-F238E27FC236}">
                <a16:creationId xmlns="" xmlns:a16="http://schemas.microsoft.com/office/drawing/2014/main" id="{7623BD0B-9581-48D9-A76A-1079A5E18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14" y="2060857"/>
            <a:ext cx="8430500" cy="352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439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SUPPORT</a:t>
            </a:r>
            <a:r>
              <a:rPr lang="es-CO" sz="2800" b="1" dirty="0"/>
              <a:t>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322246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Soft Margin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648072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439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SUPPORT</a:t>
            </a:r>
            <a:r>
              <a:rPr lang="es-CO" sz="2800" b="1" dirty="0"/>
              <a:t>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14053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B565B25-160D-446E-BF40-84AF4A853A87}"/>
              </a:ext>
            </a:extLst>
          </p:cNvPr>
          <p:cNvSpPr/>
          <p:nvPr/>
        </p:nvSpPr>
        <p:spPr>
          <a:xfrm>
            <a:off x="467544" y="1133319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margin is a separation of line to the closest class points. A good margin is one where this separation is larger for both the classes. Images below gives to visual example of good and bad margin. A good margin allows the points to be in their respective classes without crossing to other class.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6 Imagen">
            <a:extLst>
              <a:ext uri="{FF2B5EF4-FFF2-40B4-BE49-F238E27FC236}">
                <a16:creationId xmlns="" xmlns:a16="http://schemas.microsoft.com/office/drawing/2014/main" id="{7095845C-E73F-441C-998B-6F686C591F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="" xmlns:a16="http://schemas.microsoft.com/office/drawing/2014/main" id="{D6D2B9FE-8C41-4D77-ABD2-2713A91CAFD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="" xmlns:a16="http://schemas.microsoft.com/office/drawing/2014/main" id="{4E9EB282-C131-46A7-88A3-1569237D284C}"/>
              </a:ext>
            </a:extLst>
          </p:cNvPr>
          <p:cNvSpPr txBox="1"/>
          <p:nvPr/>
        </p:nvSpPr>
        <p:spPr>
          <a:xfrm>
            <a:off x="99062" y="116632"/>
            <a:ext cx="1478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MARGIN</a:t>
            </a:r>
            <a:endParaRPr lang="es-CO" sz="2800" b="1" dirty="0"/>
          </a:p>
        </p:txBody>
      </p:sp>
      <p:pic>
        <p:nvPicPr>
          <p:cNvPr id="5122" name="Picture 2" descr="https://miro.medium.com/max/1200/1*Ftns0ebfUHJDdpWt3Wvp-Q.png">
            <a:extLst>
              <a:ext uri="{FF2B5EF4-FFF2-40B4-BE49-F238E27FC236}">
                <a16:creationId xmlns="" xmlns:a16="http://schemas.microsoft.com/office/drawing/2014/main" id="{8FB1D4AE-4FF3-46D4-B570-E49FC86B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76500"/>
            <a:ext cx="571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miro.medium.com/max/1200/1*NbGV1iEtNuklACNUv74w7A.png">
            <a:extLst>
              <a:ext uri="{FF2B5EF4-FFF2-40B4-BE49-F238E27FC236}">
                <a16:creationId xmlns="" xmlns:a16="http://schemas.microsoft.com/office/drawing/2014/main" id="{15CD6F1E-C37D-4430-835C-5621C90F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524352"/>
            <a:ext cx="571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58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8922" t="42974" r="9351" b="25869"/>
          <a:stretch/>
        </p:blipFill>
        <p:spPr>
          <a:xfrm>
            <a:off x="539552" y="1700808"/>
            <a:ext cx="7560840" cy="2088232"/>
          </a:xfrm>
          <a:prstGeom prst="rect">
            <a:avLst/>
          </a:prstGeom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366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MODELO POR DEFECTO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73520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Soft Margin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30" y="1772816"/>
            <a:ext cx="680258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="" xmlns:a16="http://schemas.microsoft.com/office/drawing/2014/main" id="{8E003016-13A4-4A57-8B5E-9F7425832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="" xmlns:a16="http://schemas.microsoft.com/office/drawing/2014/main" id="{44D5A449-F10E-4BDB-84F2-CB6E8A3CD28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="" xmlns:a16="http://schemas.microsoft.com/office/drawing/2014/main" id="{88E8F64C-47DB-46C2-8AF2-9D7AFA5DC02A}"/>
              </a:ext>
            </a:extLst>
          </p:cNvPr>
          <p:cNvSpPr txBox="1"/>
          <p:nvPr/>
        </p:nvSpPr>
        <p:spPr>
          <a:xfrm>
            <a:off x="99062" y="116632"/>
            <a:ext cx="2315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SOFT MARGIN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7340478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4447</TotalTime>
  <Words>309</Words>
  <Application>Microsoft Office PowerPoint</Application>
  <PresentationFormat>Presentación en pantalla (4:3)</PresentationFormat>
  <Paragraphs>52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Calibri</vt:lpstr>
      <vt:lpstr>medium-content-serif-font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MAXTER</dc:creator>
  <cp:lastModifiedBy>Edier Aristizabal</cp:lastModifiedBy>
  <cp:revision>219</cp:revision>
  <dcterms:created xsi:type="dcterms:W3CDTF">2016-05-28T22:49:15Z</dcterms:created>
  <dcterms:modified xsi:type="dcterms:W3CDTF">2020-02-25T16:28:05Z</dcterms:modified>
</cp:coreProperties>
</file>